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7" r:id="rId9"/>
    <p:sldId id="264" r:id="rId10"/>
    <p:sldId id="266" r:id="rId11"/>
    <p:sldId id="268" r:id="rId12"/>
    <p:sldId id="280" r:id="rId13"/>
    <p:sldId id="281"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Lustria" panose="02000603060000020004" pitchFamily="2" charset="0"/>
      <p:regular r:id="rId35"/>
    </p:embeddedFont>
    <p:embeddedFont>
      <p:font typeface="Merriweather" pitchFamily="2" charset="77"/>
      <p:regular r:id="rId36"/>
      <p:bold r:id="rId37"/>
      <p:italic r:id="rId38"/>
      <p:boldItalic r:id="rId39"/>
    </p:embeddedFont>
    <p:embeddedFont>
      <p:font typeface="Sorts Mill Goudy" panose="02000503000000000000" pitchFamily="2" charset="0"/>
      <p:regular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7"/>
    <p:restoredTop sz="94684"/>
  </p:normalViewPr>
  <p:slideViewPr>
    <p:cSldViewPr snapToGrid="0">
      <p:cViewPr varScale="1">
        <p:scale>
          <a:sx n="101" d="100"/>
          <a:sy n="101" d="100"/>
        </p:scale>
        <p:origin x="208" y="12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4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8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3325833/"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810890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ncbi.nlm.nih.gov/pmc/articles/PMC3325833/" TargetMode="External"/><Relationship Id="rId5" Type="http://schemas.openxmlformats.org/officeDocument/2006/relationships/hyperlink" Target="https://www.ncbi.nlm.nih.gov/pmc/articles/PMC6210685/" TargetMode="External"/><Relationship Id="rId4" Type="http://schemas.openxmlformats.org/officeDocument/2006/relationships/hyperlink" Target="https://www.cdc.gov/bloodpressure/about.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1126430" y="175143"/>
            <a:ext cx="10515600" cy="983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dirty="0">
                <a:latin typeface="+mj-lt"/>
              </a:rPr>
              <a:t>Causes of Hypertension </a:t>
            </a:r>
            <a:endParaRPr dirty="0">
              <a:latin typeface="+mj-lt"/>
            </a:endParaRPr>
          </a:p>
        </p:txBody>
      </p:sp>
      <p:sp>
        <p:nvSpPr>
          <p:cNvPr id="226" name="Google Shape;226;p11"/>
          <p:cNvSpPr txBox="1">
            <a:spLocks noGrp="1"/>
          </p:cNvSpPr>
          <p:nvPr>
            <p:ph type="body" idx="1"/>
          </p:nvPr>
        </p:nvSpPr>
        <p:spPr>
          <a:xfrm>
            <a:off x="1126430" y="1804849"/>
            <a:ext cx="10900470" cy="4406900"/>
          </a:xfrm>
          <a:prstGeom prst="rect">
            <a:avLst/>
          </a:prstGeom>
          <a:noFill/>
          <a:ln>
            <a:noFill/>
          </a:ln>
        </p:spPr>
        <p:txBody>
          <a:bodyPr spcFirstLastPara="1" wrap="square" lIns="91425" tIns="45700" rIns="91425" bIns="45700" anchor="t" anchorCtr="0">
            <a:normAutofit/>
          </a:bodyPr>
          <a:lstStyle/>
          <a:p>
            <a:pPr marL="342900">
              <a:buSzPct val="100000"/>
            </a:pPr>
            <a:r>
              <a:rPr lang="en-US" sz="2000" b="1" dirty="0"/>
              <a:t>Primary hypertension, also called essential hypertension </a:t>
            </a:r>
          </a:p>
          <a:p>
            <a:pPr marL="800100" lvl="1">
              <a:buSzPct val="100000"/>
            </a:pPr>
            <a:r>
              <a:rPr lang="en-US" sz="1600" dirty="0"/>
              <a:t>For most adults, there’s no identifiable cause of high blood pressure. This type of high blood pressure is called primary hypertension or essential hypertension. It tends to develop gradually over many years. Plaque buildup in the arteries, called atherosclerosis, increases the risk of high blood pressure. </a:t>
            </a:r>
          </a:p>
          <a:p>
            <a:pPr marL="342900">
              <a:buSzPct val="100000"/>
            </a:pPr>
            <a:r>
              <a:rPr lang="en-US" sz="2000" b="1" dirty="0"/>
              <a:t>Secondary hypertension </a:t>
            </a:r>
          </a:p>
          <a:p>
            <a:pPr marL="800100" lvl="1">
              <a:buSzPct val="100000"/>
            </a:pPr>
            <a:r>
              <a:rPr lang="en-US" sz="1600" dirty="0"/>
              <a:t>This type of high blood pressure is caused by an underlying condition. It tends to appear suddenly and cause high blood pressure than does primary hypertension. Conditions and medications that can lead to secondary hypertension include: </a:t>
            </a:r>
          </a:p>
          <a:p>
            <a:pPr marL="1257300" lvl="2">
              <a:buSzPct val="100000"/>
            </a:pPr>
            <a:r>
              <a:rPr lang="en-US" sz="1400" dirty="0"/>
              <a:t>Adrenal gland tumors </a:t>
            </a:r>
          </a:p>
          <a:p>
            <a:pPr marL="1257300" lvl="2">
              <a:buSzPct val="100000"/>
            </a:pPr>
            <a:r>
              <a:rPr lang="en-US" sz="1400" dirty="0"/>
              <a:t>Blood vessel problems present at birth, also called congenital heart defects </a:t>
            </a:r>
          </a:p>
          <a:p>
            <a:pPr marL="1257300" lvl="2">
              <a:buSzPct val="100000"/>
            </a:pPr>
            <a:r>
              <a:rPr lang="en-US" sz="1400" dirty="0"/>
              <a:t>Cough and cold medicines, some pain relievers, birth control pills, and other prescription drugs </a:t>
            </a:r>
          </a:p>
          <a:p>
            <a:pPr marL="1257300" lvl="2">
              <a:buSzPct val="100000"/>
            </a:pPr>
            <a:r>
              <a:rPr lang="en-US" sz="1400" dirty="0"/>
              <a:t>Illegal drugs, such as cocaine and amphetamines </a:t>
            </a:r>
          </a:p>
          <a:p>
            <a:pPr marL="1257300" lvl="2">
              <a:buSzPct val="100000"/>
            </a:pPr>
            <a:r>
              <a:rPr lang="en-US" sz="1400" dirty="0"/>
              <a:t>Kidney disease </a:t>
            </a:r>
          </a:p>
          <a:p>
            <a:pPr marL="1257300" lvl="2">
              <a:buSzPct val="100000"/>
            </a:pPr>
            <a:r>
              <a:rPr lang="en-US" sz="1400" dirty="0"/>
              <a:t>Obstructive sleep apnea </a:t>
            </a:r>
          </a:p>
          <a:p>
            <a:pPr marL="1257300" lvl="2">
              <a:buSzPct val="100000"/>
            </a:pPr>
            <a:r>
              <a:rPr lang="en-US" sz="1400" dirty="0"/>
              <a:t>Thyroid problems </a:t>
            </a:r>
          </a:p>
          <a:p>
            <a:pPr marL="0" indent="0">
              <a:buSzPct val="100000"/>
              <a:buNone/>
            </a:pPr>
            <a:r>
              <a:rPr lang="en-US" sz="1800" dirty="0"/>
              <a:t>Sometimes just getting a health checkup causes blood pressure to increase. This is called </a:t>
            </a:r>
            <a:r>
              <a:rPr lang="en-US" sz="1800" b="1" dirty="0"/>
              <a:t>white-coat hypertension </a:t>
            </a:r>
          </a:p>
        </p:txBody>
      </p:sp>
      <p:sp>
        <p:nvSpPr>
          <p:cNvPr id="227" name="Google Shape;227;p11"/>
          <p:cNvSpPr txBox="1">
            <a:spLocks noGrp="1"/>
          </p:cNvSpPr>
          <p:nvPr>
            <p:ph type="body" idx="2"/>
          </p:nvPr>
        </p:nvSpPr>
        <p:spPr>
          <a:xfrm>
            <a:off x="1202629" y="821393"/>
            <a:ext cx="10363201" cy="983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Blood pressure is determined by two things: the amount of blood the heart pumps and how hard it is for the blood to move through the arteries. The more blood the heart pumps and the narrower the arteries, the higher the blood pressure. </a:t>
            </a:r>
          </a:p>
          <a:p>
            <a:pPr marL="0" lvl="0" indent="0" algn="l" rtl="0">
              <a:lnSpc>
                <a:spcPct val="90000"/>
              </a:lnSpc>
              <a:spcBef>
                <a:spcPts val="0"/>
              </a:spcBef>
              <a:spcAft>
                <a:spcPts val="0"/>
              </a:spcAft>
              <a:buClr>
                <a:schemeClr val="dk1"/>
              </a:buClr>
              <a:buSzPts val="2000"/>
              <a:buNone/>
            </a:pPr>
            <a:r>
              <a:rPr lang="en-US" sz="2000" dirty="0"/>
              <a:t>There are two types of high blood pressure:</a:t>
            </a:r>
            <a:endParaRPr sz="2000" dirty="0"/>
          </a:p>
        </p:txBody>
      </p:sp>
      <p:sp>
        <p:nvSpPr>
          <p:cNvPr id="228" name="Google Shape;228;p11"/>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0" name="Google Shape;230;p11"/>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142023" y="134145"/>
            <a:ext cx="10515600" cy="75687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sz="3400" dirty="0">
                <a:latin typeface="+mj-lt"/>
                <a:cs typeface="Times New Roman"/>
                <a:sym typeface="Times New Roman"/>
              </a:rPr>
              <a:t>Risk Factors for Hypertension </a:t>
            </a:r>
            <a:endParaRPr dirty="0">
              <a:latin typeface="+mj-lt"/>
            </a:endParaRPr>
          </a:p>
        </p:txBody>
      </p:sp>
      <p:sp>
        <p:nvSpPr>
          <p:cNvPr id="246" name="Google Shape;246;p13"/>
          <p:cNvSpPr txBox="1">
            <a:spLocks noGrp="1"/>
          </p:cNvSpPr>
          <p:nvPr>
            <p:ph type="body" idx="1"/>
          </p:nvPr>
        </p:nvSpPr>
        <p:spPr>
          <a:xfrm>
            <a:off x="1171839" y="868915"/>
            <a:ext cx="5181600" cy="5441486"/>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latin typeface="Times New Roman" panose="02020603050405020304" pitchFamily="18" charset="0"/>
                <a:cs typeface="Times New Roman" panose="02020603050405020304" pitchFamily="18" charset="0"/>
              </a:rPr>
              <a:t>High blood pressure has many risk factors, including: </a:t>
            </a:r>
          </a:p>
          <a:p>
            <a:pPr indent="-457200">
              <a:spcBef>
                <a:spcPts val="0"/>
              </a:spcBef>
            </a:pPr>
            <a:r>
              <a:rPr lang="en-US" sz="1800" b="1" dirty="0">
                <a:latin typeface="Times New Roman" panose="02020603050405020304" pitchFamily="18" charset="0"/>
                <a:cs typeface="Times New Roman" panose="02020603050405020304" pitchFamily="18" charset="0"/>
              </a:rPr>
              <a:t>Age</a:t>
            </a:r>
            <a:r>
              <a:rPr lang="en-US" sz="1800" dirty="0">
                <a:latin typeface="Times New Roman" panose="02020603050405020304" pitchFamily="18" charset="0"/>
                <a:cs typeface="Times New Roman" panose="02020603050405020304" pitchFamily="18" charset="0"/>
              </a:rPr>
              <a:t>– the risk of high blood pressure increases with age. </a:t>
            </a:r>
          </a:p>
          <a:p>
            <a:pPr indent="-457200">
              <a:spcBef>
                <a:spcPts val="0"/>
              </a:spcBef>
            </a:pPr>
            <a:r>
              <a:rPr lang="en-US" sz="1800" b="1" dirty="0">
                <a:latin typeface="Times New Roman" panose="02020603050405020304" pitchFamily="18" charset="0"/>
                <a:cs typeface="Times New Roman" panose="02020603050405020304" pitchFamily="18" charset="0"/>
              </a:rPr>
              <a:t>Race</a:t>
            </a:r>
            <a:r>
              <a:rPr lang="en-US" sz="1800" dirty="0">
                <a:latin typeface="Times New Roman" panose="02020603050405020304" pitchFamily="18" charset="0"/>
                <a:cs typeface="Times New Roman" panose="02020603050405020304" pitchFamily="18" charset="0"/>
              </a:rPr>
              <a:t>- high blood pressure is particularly common among African Americans </a:t>
            </a:r>
          </a:p>
          <a:p>
            <a:pPr indent="-457200">
              <a:spcBef>
                <a:spcPts val="0"/>
              </a:spcBef>
            </a:pPr>
            <a:r>
              <a:rPr lang="en-US" sz="1800" b="1" dirty="0">
                <a:latin typeface="Times New Roman" panose="02020603050405020304" pitchFamily="18" charset="0"/>
                <a:cs typeface="Times New Roman" panose="02020603050405020304" pitchFamily="18" charset="0"/>
              </a:rPr>
              <a:t>Family history- </a:t>
            </a:r>
            <a:r>
              <a:rPr lang="en-US" sz="1800" dirty="0">
                <a:latin typeface="Times New Roman" panose="02020603050405020304" pitchFamily="18" charset="0"/>
                <a:cs typeface="Times New Roman" panose="02020603050405020304" pitchFamily="18" charset="0"/>
              </a:rPr>
              <a:t>You’re more likely to develop high blood pressure if you have a parent or sibling with the condition </a:t>
            </a:r>
          </a:p>
          <a:p>
            <a:pPr indent="-457200">
              <a:spcBef>
                <a:spcPts val="0"/>
              </a:spcBef>
            </a:pPr>
            <a:r>
              <a:rPr lang="en-US" sz="1800" b="1" dirty="0">
                <a:latin typeface="Times New Roman" panose="02020603050405020304" pitchFamily="18" charset="0"/>
                <a:cs typeface="Times New Roman" panose="02020603050405020304" pitchFamily="18" charset="0"/>
              </a:rPr>
              <a:t>Obesity or being overweight- </a:t>
            </a:r>
            <a:r>
              <a:rPr lang="en-US" sz="1800" dirty="0">
                <a:latin typeface="Times New Roman" panose="02020603050405020304" pitchFamily="18" charset="0"/>
                <a:cs typeface="Times New Roman" panose="02020603050405020304" pitchFamily="18" charset="0"/>
              </a:rPr>
              <a:t>Excess weight causes changes in the blood vessels, the kidneys and other body parts. These changes often increase blood pressure. Being overweight or having obesity also raises the risk of heart disease and its risk factors, such as high cholesterol.</a:t>
            </a:r>
          </a:p>
          <a:p>
            <a:pPr indent="-457200">
              <a:spcBef>
                <a:spcPts val="0"/>
              </a:spcBef>
            </a:pPr>
            <a:r>
              <a:rPr lang="en-US" sz="1800" b="1" dirty="0">
                <a:latin typeface="Times New Roman" panose="02020603050405020304" pitchFamily="18" charset="0"/>
                <a:cs typeface="Times New Roman" panose="02020603050405020304" pitchFamily="18" charset="0"/>
              </a:rPr>
              <a:t>Lack of exercise- </a:t>
            </a:r>
            <a:r>
              <a:rPr lang="en-US" sz="1800" dirty="0">
                <a:latin typeface="Times New Roman" panose="02020603050405020304" pitchFamily="18" charset="0"/>
                <a:cs typeface="Times New Roman" panose="02020603050405020304" pitchFamily="18" charset="0"/>
              </a:rPr>
              <a:t>Not exercising can cause weight gain. Increased weight raises the risk of high blood pressure. People who are inactive also tend to have higher heart rates</a:t>
            </a:r>
          </a:p>
          <a:p>
            <a:pPr indent="-457200">
              <a:spcBef>
                <a:spcPts val="0"/>
              </a:spcBef>
            </a:pPr>
            <a:r>
              <a:rPr lang="en-US" sz="1800" b="1" dirty="0">
                <a:latin typeface="Times New Roman"/>
                <a:ea typeface="Times New Roman"/>
                <a:cs typeface="Times New Roman"/>
                <a:sym typeface="Times New Roman"/>
              </a:rPr>
              <a:t>Too much salt- </a:t>
            </a:r>
            <a:r>
              <a:rPr lang="en-US" sz="1800" dirty="0">
                <a:latin typeface="Times New Roman"/>
                <a:ea typeface="Times New Roman"/>
                <a:cs typeface="Times New Roman"/>
                <a:sym typeface="Times New Roman"/>
              </a:rPr>
              <a:t>a lot of salt- also called sodium, in the body can cause the body to retain fluid. This increases blood pressure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7" name="Google Shape;247;p13"/>
          <p:cNvSpPr txBox="1">
            <a:spLocks noGrp="1"/>
          </p:cNvSpPr>
          <p:nvPr>
            <p:ph type="body" idx="2"/>
          </p:nvPr>
        </p:nvSpPr>
        <p:spPr>
          <a:xfrm>
            <a:off x="6488723" y="908881"/>
            <a:ext cx="5181600" cy="5401520"/>
          </a:xfrm>
          <a:prstGeom prst="rect">
            <a:avLst/>
          </a:prstGeom>
          <a:noFill/>
          <a:ln>
            <a:noFill/>
          </a:ln>
        </p:spPr>
        <p:txBody>
          <a:bodyPr spcFirstLastPara="1" wrap="square" lIns="91425" tIns="45700" rIns="91425" bIns="45700" anchor="t" anchorCtr="0">
            <a:normAutofit lnSpcReduction="10000"/>
          </a:bodyPr>
          <a:lstStyle/>
          <a:p>
            <a:pPr marL="285750" indent="-285750">
              <a:spcBef>
                <a:spcPts val="0"/>
              </a:spcBef>
            </a:pPr>
            <a:r>
              <a:rPr lang="en-US" sz="1800" b="1" dirty="0">
                <a:latin typeface="Times New Roman"/>
                <a:ea typeface="Times New Roman"/>
                <a:cs typeface="Times New Roman"/>
                <a:sym typeface="Times New Roman"/>
              </a:rPr>
              <a:t>Tobacco use or vaping- </a:t>
            </a:r>
            <a:r>
              <a:rPr lang="en-US" sz="1800" dirty="0">
                <a:latin typeface="Times New Roman"/>
                <a:ea typeface="Times New Roman"/>
                <a:cs typeface="Times New Roman"/>
                <a:sym typeface="Times New Roman"/>
              </a:rPr>
              <a:t>smoking, chewing tobacco or vaping immediately raises blood pressure for a short while. Tobacco smoking injures blood vessel walls and speeds up the process of hardening of the arteries. </a:t>
            </a:r>
          </a:p>
          <a:p>
            <a:pPr marL="285750" indent="-285750">
              <a:spcBef>
                <a:spcPts val="0"/>
              </a:spcBef>
            </a:pPr>
            <a:r>
              <a:rPr lang="en-US" sz="1800" b="1" dirty="0">
                <a:latin typeface="Times New Roman"/>
                <a:ea typeface="Times New Roman"/>
                <a:cs typeface="Times New Roman"/>
                <a:sym typeface="Times New Roman"/>
              </a:rPr>
              <a:t>Low potassium levels- </a:t>
            </a:r>
            <a:r>
              <a:rPr lang="en-US" sz="1800" dirty="0">
                <a:latin typeface="Times New Roman"/>
                <a:ea typeface="Times New Roman"/>
                <a:cs typeface="Times New Roman"/>
                <a:sym typeface="Times New Roman"/>
              </a:rPr>
              <a:t>Potassium helps balance the amount of salt in the body’s cells. A proper balance of potassium is important for good heart health. </a:t>
            </a:r>
          </a:p>
          <a:p>
            <a:pPr marL="285750" indent="-285750">
              <a:spcBef>
                <a:spcPts val="0"/>
              </a:spcBef>
            </a:pPr>
            <a:r>
              <a:rPr lang="en-US" sz="1800" b="1" dirty="0">
                <a:latin typeface="Times New Roman"/>
                <a:ea typeface="Times New Roman"/>
                <a:cs typeface="Times New Roman"/>
                <a:sym typeface="Times New Roman"/>
              </a:rPr>
              <a:t>Drinking too much alcohol- </a:t>
            </a:r>
            <a:r>
              <a:rPr lang="en-US" sz="1800" dirty="0">
                <a:latin typeface="Times New Roman"/>
                <a:ea typeface="Times New Roman"/>
                <a:cs typeface="Times New Roman"/>
                <a:sym typeface="Times New Roman"/>
              </a:rPr>
              <a:t>Alcohol use has been linked with increased blood pressure, particularly in men</a:t>
            </a:r>
          </a:p>
          <a:p>
            <a:pPr marL="285750" indent="-285750">
              <a:spcBef>
                <a:spcPts val="0"/>
              </a:spcBef>
            </a:pPr>
            <a:r>
              <a:rPr lang="en-US" sz="1800" b="1" dirty="0">
                <a:latin typeface="Times New Roman"/>
                <a:ea typeface="Times New Roman"/>
                <a:cs typeface="Times New Roman"/>
                <a:sym typeface="Times New Roman"/>
              </a:rPr>
              <a:t>Stress</a:t>
            </a:r>
            <a:r>
              <a:rPr lang="en-US" sz="1800" dirty="0">
                <a:latin typeface="Times New Roman"/>
                <a:ea typeface="Times New Roman"/>
                <a:cs typeface="Times New Roman"/>
                <a:sym typeface="Times New Roman"/>
              </a:rPr>
              <a:t>- high-stress levels can lead to a temporary increase in blood pressure. Stress-related habits such as eating more, using tobacco, or drinking alcohol can lead to further increases in blood pressure</a:t>
            </a:r>
          </a:p>
          <a:p>
            <a:pPr marL="285750" indent="-285750">
              <a:spcBef>
                <a:spcPts val="0"/>
              </a:spcBef>
            </a:pPr>
            <a:r>
              <a:rPr lang="en-US" sz="1800" b="1" dirty="0">
                <a:latin typeface="Times New Roman"/>
                <a:ea typeface="Times New Roman"/>
                <a:cs typeface="Times New Roman"/>
                <a:sym typeface="Times New Roman"/>
              </a:rPr>
              <a:t>Certain chronic conditions- </a:t>
            </a:r>
            <a:r>
              <a:rPr lang="en-US" sz="1800" dirty="0">
                <a:latin typeface="Times New Roman"/>
                <a:ea typeface="Times New Roman"/>
                <a:cs typeface="Times New Roman"/>
                <a:sym typeface="Times New Roman"/>
              </a:rPr>
              <a:t>Kidney disease, diabetes, and sleep apnea are some of the conditions that can lead to high blood pressure </a:t>
            </a:r>
          </a:p>
          <a:p>
            <a:pPr marL="285750" indent="-285750">
              <a:spcBef>
                <a:spcPts val="0"/>
              </a:spcBef>
            </a:pPr>
            <a:r>
              <a:rPr lang="en-US" sz="1800" b="1" dirty="0">
                <a:latin typeface="Times New Roman"/>
                <a:ea typeface="Times New Roman"/>
                <a:cs typeface="Times New Roman"/>
                <a:sym typeface="Times New Roman"/>
              </a:rPr>
              <a:t>Pregnancy</a:t>
            </a:r>
            <a:r>
              <a:rPr lang="en-US" sz="1800" dirty="0">
                <a:latin typeface="Times New Roman"/>
                <a:ea typeface="Times New Roman"/>
                <a:cs typeface="Times New Roman"/>
                <a:sym typeface="Times New Roman"/>
              </a:rPr>
              <a:t>- Sometimes pregnancy can cause high blood pressure </a:t>
            </a: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Complications caused by Hypertension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0"/>
            <a:ext cx="5181600" cy="4868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The excessive pressure on the artery walls caused by high blood pressure can damage blood vessels and body organs. The higher the blood pressure and the longer it goes uncontrolled, the greater the damage. </a:t>
            </a:r>
          </a:p>
          <a:p>
            <a:pPr marL="0" lvl="0" indent="0" algn="l" rtl="0">
              <a:lnSpc>
                <a:spcPct val="90000"/>
              </a:lnSpc>
              <a:spcBef>
                <a:spcPts val="0"/>
              </a:spcBef>
              <a:spcAft>
                <a:spcPts val="0"/>
              </a:spcAft>
              <a:buClr>
                <a:schemeClr val="dk1"/>
              </a:buClr>
              <a:buSzPct val="100000"/>
              <a:buNone/>
            </a:pPr>
            <a:endParaRPr lang="en-US" sz="20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Uncontrolled high blood pressure can lead to complications, including: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Heart attack or stroke- </a:t>
            </a:r>
            <a:r>
              <a:rPr lang="en-US" sz="2000" dirty="0">
                <a:latin typeface="Times New Roman" panose="02020603050405020304" pitchFamily="18" charset="0"/>
                <a:cs typeface="Times New Roman" panose="02020603050405020304" pitchFamily="18" charset="0"/>
              </a:rPr>
              <a:t>hardening and thickening of the arteries due to high blood pressure or other factors can lead to heart attack, stroke, or other complications</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Aneurysm-</a:t>
            </a:r>
            <a:r>
              <a:rPr lang="en-US" sz="2000" dirty="0">
                <a:latin typeface="Times New Roman" panose="02020603050405020304" pitchFamily="18" charset="0"/>
                <a:cs typeface="Times New Roman" panose="02020603050405020304" pitchFamily="18" charset="0"/>
              </a:rPr>
              <a:t> Increased blood pressure can cause a blood vessel to weaken and bulge, forming an aneurysm. If an aneurysm ruptures, it can be life-threatening. </a:t>
            </a:r>
          </a:p>
          <a:p>
            <a:pPr marL="342900">
              <a:spcBef>
                <a:spcPts val="0"/>
              </a:spcBef>
              <a:buSzPct val="100000"/>
            </a:pPr>
            <a:endParaRPr lang="en-US" sz="20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endParaRPr lang="en-US" sz="2000"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4098" name="Picture 2" descr="Complications of High Blood Pressure">
            <a:extLst>
              <a:ext uri="{FF2B5EF4-FFF2-40B4-BE49-F238E27FC236}">
                <a16:creationId xmlns:a16="http://schemas.microsoft.com/office/drawing/2014/main" id="{FE7E6AC6-D5F9-652B-3771-CD7BCB03C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653" y="1736359"/>
            <a:ext cx="569534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37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Complications caused by Hypertension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1"/>
            <a:ext cx="10686446" cy="5103746"/>
          </a:xfrm>
          <a:prstGeom prst="rect">
            <a:avLst/>
          </a:prstGeom>
          <a:noFill/>
          <a:ln>
            <a:noFill/>
          </a:ln>
        </p:spPr>
        <p:txBody>
          <a:bodyPr spcFirstLastPara="1" wrap="square" lIns="91425" tIns="45700" rIns="91425" bIns="45700" anchor="t" anchorCtr="0">
            <a:noAutofit/>
          </a:bodyPr>
          <a:lstStyle/>
          <a:p>
            <a:pPr marL="342900">
              <a:spcBef>
                <a:spcPts val="0"/>
              </a:spcBef>
              <a:buSzPct val="100000"/>
            </a:pPr>
            <a:r>
              <a:rPr lang="en-US" sz="2000" b="1" dirty="0">
                <a:latin typeface="Times New Roman" panose="02020603050405020304" pitchFamily="18" charset="0"/>
                <a:cs typeface="Times New Roman" panose="02020603050405020304" pitchFamily="18" charset="0"/>
              </a:rPr>
              <a:t>Heart failure- </a:t>
            </a:r>
            <a:r>
              <a:rPr lang="en-US" sz="2000" dirty="0">
                <a:latin typeface="Times New Roman" panose="02020603050405020304" pitchFamily="18" charset="0"/>
                <a:cs typeface="Times New Roman" panose="02020603050405020304" pitchFamily="18" charset="0"/>
              </a:rPr>
              <a:t>Having high blood pressure causes the heart to work harder to pump blood. The strain causes the walls of the heart’s pumping chamber to thicken. This condition is called left ventricular hypertrophy. Eventually, the heart cannot pump enough blood to meet the body’s needs, causing heart failure.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Kidney problems- </a:t>
            </a:r>
            <a:r>
              <a:rPr lang="en-US" sz="2000" dirty="0">
                <a:latin typeface="Times New Roman" panose="02020603050405020304" pitchFamily="18" charset="0"/>
                <a:cs typeface="Times New Roman" panose="02020603050405020304" pitchFamily="18" charset="0"/>
              </a:rPr>
              <a:t>High blood pressure can cause the blood vessels in the kidneys to become narrow or weak. This can lead to kidney damage.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Eye problems- </a:t>
            </a:r>
            <a:r>
              <a:rPr lang="en-US" sz="2000" dirty="0">
                <a:latin typeface="Times New Roman" panose="02020603050405020304" pitchFamily="18" charset="0"/>
                <a:cs typeface="Times New Roman" panose="02020603050405020304" pitchFamily="18" charset="0"/>
              </a:rPr>
              <a:t>increased blood pressure can cause thickened, narrow, or torn blood vessels in the eyes. This can result in vision loss.</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Metabolic syndrome- </a:t>
            </a:r>
            <a:r>
              <a:rPr lang="en-US" sz="2000" dirty="0">
                <a:latin typeface="Times New Roman" panose="02020603050405020304" pitchFamily="18" charset="0"/>
                <a:cs typeface="Times New Roman" panose="02020603050405020304" pitchFamily="18" charset="0"/>
              </a:rPr>
              <a:t>This syndrome is a group of disorders of the body’s metabolism. It involves the irregular breakdown of sugar, also called glucose. The syndrome includes increased waist size, high triglycerides, decreased high-density lipoprotein (HDL “good”) cholesterol, high blood pressure, and high blood sugar levels. These conditions make you more likely to develop diabetes, heart disease, and stroke.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Changes with memory or understanding- </a:t>
            </a:r>
            <a:r>
              <a:rPr lang="en-US" sz="2000" dirty="0">
                <a:latin typeface="Times New Roman" panose="02020603050405020304" pitchFamily="18" charset="0"/>
                <a:cs typeface="Times New Roman" panose="02020603050405020304" pitchFamily="18" charset="0"/>
              </a:rPr>
              <a:t>Uncontrolled blood pressure may affect the ability to think, remember and learn. </a:t>
            </a:r>
          </a:p>
          <a:p>
            <a:pPr marL="342900">
              <a:spcBef>
                <a:spcPts val="0"/>
              </a:spcBef>
              <a:buSzPct val="100000"/>
            </a:pPr>
            <a:r>
              <a:rPr lang="en-US" sz="2000" b="1" dirty="0">
                <a:latin typeface="Times New Roman" panose="02020603050405020304" pitchFamily="18" charset="0"/>
                <a:cs typeface="Times New Roman" panose="02020603050405020304" pitchFamily="18" charset="0"/>
              </a:rPr>
              <a:t>Dementia</a:t>
            </a:r>
            <a:r>
              <a:rPr lang="en-US" sz="2000" dirty="0">
                <a:latin typeface="Times New Roman" panose="02020603050405020304" pitchFamily="18" charset="0"/>
                <a:cs typeface="Times New Roman" panose="02020603050405020304" pitchFamily="18" charset="0"/>
              </a:rPr>
              <a:t>- Narrowed or blocked arteries can limit blood flow to the brain. This can cause a certain type of dementia called vascular dementia. A stroke that interrupts blood flow to the brain can also cause vascular dementia. </a:t>
            </a:r>
          </a:p>
        </p:txBody>
      </p:sp>
      <p:sp>
        <p:nvSpPr>
          <p:cNvPr id="194" name="Google Shape;194;p9"/>
          <p:cNvSpPr txBox="1">
            <a:spLocks noGrp="1"/>
          </p:cNvSpPr>
          <p:nvPr>
            <p:ph type="body" idx="2"/>
          </p:nvPr>
        </p:nvSpPr>
        <p:spPr>
          <a:xfrm>
            <a:off x="12508992" y="3428999"/>
            <a:ext cx="2875103" cy="16936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extLst>
      <p:ext uri="{BB962C8B-B14F-4D97-AF65-F5344CB8AC3E}">
        <p14:creationId xmlns:p14="http://schemas.microsoft.com/office/powerpoint/2010/main" val="183299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582944" y="830029"/>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CASE STUDY</a:t>
            </a:r>
            <a:endParaRPr/>
          </a:p>
        </p:txBody>
      </p:sp>
      <p:sp>
        <p:nvSpPr>
          <p:cNvPr id="257" name="Google Shape;257;p14"/>
          <p:cNvSpPr txBox="1">
            <a:spLocks noGrp="1"/>
          </p:cNvSpPr>
          <p:nvPr>
            <p:ph type="body" idx="1"/>
          </p:nvPr>
        </p:nvSpPr>
        <p:spPr>
          <a:xfrm>
            <a:off x="1116856" y="1560918"/>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a:latin typeface="Sorts Mill Goudy"/>
                <a:ea typeface="Sorts Mill Goudy"/>
                <a:cs typeface="Sorts Mill Goudy"/>
                <a:sym typeface="Sorts Mill Goudy"/>
              </a:rPr>
              <a:t>Patient</a:t>
            </a:r>
            <a:r>
              <a:rPr lang="en-US" sz="1800" dirty="0">
                <a:latin typeface="Sorts Mill Goudy"/>
                <a:ea typeface="Sorts Mill Goudy"/>
                <a:cs typeface="Sorts Mill Goudy"/>
                <a:sym typeface="Sorts Mill Goudy"/>
              </a:rPr>
              <a:t>: </a:t>
            </a:r>
            <a:endParaRPr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Age</a:t>
            </a:r>
            <a:r>
              <a:rPr lang="en-US" sz="1800" dirty="0">
                <a:latin typeface="Sorts Mill Goudy"/>
                <a:ea typeface="Sorts Mill Goudy"/>
                <a:cs typeface="Sorts Mill Goudy"/>
                <a:sym typeface="Sorts Mill Goudy"/>
              </a:rPr>
              <a:t>: </a:t>
            </a:r>
            <a:endParaRPr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History:</a:t>
            </a:r>
            <a:endParaRPr dirty="0"/>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Medical history</a:t>
            </a:r>
            <a:r>
              <a:rPr lang="en-US" sz="1800" dirty="0">
                <a:latin typeface="Sorts Mill Goudy"/>
                <a:ea typeface="Sorts Mill Goudy"/>
                <a:cs typeface="Sorts Mill Goudy"/>
                <a:sym typeface="Sorts Mill Goudy"/>
              </a:rPr>
              <a:t>:</a:t>
            </a:r>
            <a:endParaRPr dirty="0"/>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Clinical tests:</a:t>
            </a:r>
            <a:endParaRPr b="1" dirty="0"/>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41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075612"/>
            <a:ext cx="6509344" cy="48515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Simple lifestyle changes can help reduce high blood pressure, although some people may need to take medicine as well. Your general physician can advise you about changes you can make to your lifestyle and discuss whether they think you would benefit from medicine.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Everyone with high blood pressure is advised to make healthy lifestyle changes.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Whether medicine is also recommended depends on your blood pressure reading and your risk of developing problems such as heart disease and strokes. </a:t>
            </a:r>
          </a:p>
          <a:p>
            <a:pPr marL="0" lvl="0" indent="0" algn="l" rtl="0">
              <a:lnSpc>
                <a:spcPct val="90000"/>
              </a:lnSpc>
              <a:spcBef>
                <a:spcPts val="0"/>
              </a:spcBef>
              <a:spcAft>
                <a:spcPts val="0"/>
              </a:spcAft>
              <a:buClr>
                <a:srgbClr val="000000"/>
              </a:buClr>
              <a:buSzPct val="100000"/>
              <a:buNone/>
            </a:pPr>
            <a:endParaRPr lang="en-US" sz="18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1800" dirty="0">
                <a:solidFill>
                  <a:srgbClr val="000000"/>
                </a:solidFill>
                <a:latin typeface="Times New Roman"/>
                <a:ea typeface="Times New Roman"/>
                <a:cs typeface="Times New Roman"/>
                <a:sym typeface="Times New Roman"/>
              </a:rPr>
              <a:t>Several types of medicines can be used to help control high blood pressure. Many people take a combination of different medicines. </a:t>
            </a:r>
          </a:p>
          <a:p>
            <a:pPr marL="285750" indent="-285750">
              <a:spcBef>
                <a:spcPts val="0"/>
              </a:spcBef>
              <a:buClr>
                <a:srgbClr val="000000"/>
              </a:buClr>
              <a:buSzPct val="100000"/>
            </a:pPr>
            <a:r>
              <a:rPr lang="en-US" sz="1800" dirty="0">
                <a:solidFill>
                  <a:srgbClr val="000000"/>
                </a:solidFill>
                <a:latin typeface="Times New Roman"/>
                <a:ea typeface="Times New Roman"/>
                <a:cs typeface="Times New Roman"/>
                <a:sym typeface="Times New Roman"/>
              </a:rPr>
              <a:t>If you’re under 55- you’ll usually be offered an ACE inhibitor or angiotensin-2 receptor blocker (ARB) </a:t>
            </a:r>
          </a:p>
          <a:p>
            <a:pPr marL="285750" indent="-285750">
              <a:spcBef>
                <a:spcPts val="0"/>
              </a:spcBef>
              <a:buClr>
                <a:srgbClr val="000000"/>
              </a:buClr>
              <a:buSzPct val="100000"/>
            </a:pPr>
            <a:r>
              <a:rPr lang="en-US" sz="1800" dirty="0">
                <a:solidFill>
                  <a:srgbClr val="000000"/>
                </a:solidFill>
                <a:latin typeface="Times New Roman"/>
                <a:ea typeface="Times New Roman"/>
                <a:cs typeface="Times New Roman"/>
                <a:sym typeface="Times New Roman"/>
              </a:rPr>
              <a:t>If you are over 55 or you are any age and of African or Caribbean origin- you’ll usually be offered a calcium channel blocker </a:t>
            </a: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43419" y="233408"/>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Method</a:t>
            </a:r>
            <a:r>
              <a:rPr lang="en-US">
                <a:latin typeface="Arial"/>
                <a:ea typeface="Arial"/>
                <a:cs typeface="Arial"/>
                <a:sym typeface="Arial"/>
              </a:rPr>
              <a:t> </a:t>
            </a:r>
            <a:endParaRPr/>
          </a:p>
        </p:txBody>
      </p:sp>
      <p:sp>
        <p:nvSpPr>
          <p:cNvPr id="284" name="Google Shape;284;p16"/>
          <p:cNvSpPr txBox="1">
            <a:spLocks noGrp="1"/>
          </p:cNvSpPr>
          <p:nvPr>
            <p:ph type="body" idx="1"/>
          </p:nvPr>
        </p:nvSpPr>
        <p:spPr>
          <a:xfrm>
            <a:off x="1265200" y="1385524"/>
            <a:ext cx="4749900" cy="4460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Proprietary blend I</a:t>
            </a:r>
            <a:r>
              <a:rPr lang="en-US" sz="1400" dirty="0">
                <a:solidFill>
                  <a:srgbClr val="000000"/>
                </a:solidFill>
                <a:latin typeface="Lustria"/>
                <a:ea typeface="Lustria"/>
                <a:cs typeface="Lustria"/>
                <a:sym typeface="Lustria"/>
              </a:rPr>
              <a:t>:</a:t>
            </a:r>
            <a:endParaRPr sz="1400" dirty="0">
              <a:solidFill>
                <a:srgbClr val="000000"/>
              </a:solidFill>
              <a:latin typeface="Lustria"/>
              <a:ea typeface="Lustria"/>
              <a:cs typeface="Lustria"/>
              <a:sym typeface="Lustria"/>
            </a:endParaRPr>
          </a:p>
          <a:p>
            <a:pPr marL="0" lvl="0" indent="-889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    Proprietary blend II </a:t>
            </a:r>
            <a:endParaRPr sz="1400" dirty="0">
              <a:solidFill>
                <a:srgbClr val="000000"/>
              </a:solidFill>
              <a:latin typeface="Lustria"/>
              <a:ea typeface="Lustria"/>
              <a:cs typeface="Lustria"/>
              <a:sym typeface="Lustria"/>
            </a:endParaRPr>
          </a:p>
          <a:p>
            <a:pPr marL="228600" lvl="0" indent="-2286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Proprietary blend III</a:t>
            </a:r>
            <a:r>
              <a:rPr lang="en-US" sz="1400" dirty="0">
                <a:solidFill>
                  <a:srgbClr val="000000"/>
                </a:solidFill>
                <a:latin typeface="Lustria"/>
                <a:ea typeface="Lustria"/>
                <a:cs typeface="Lustria"/>
                <a:sym typeface="Lustria"/>
              </a:rPr>
              <a:t>: </a:t>
            </a:r>
            <a:endParaRPr sz="1400" b="1" dirty="0">
              <a:solidFill>
                <a:srgbClr val="000000"/>
              </a:solidFill>
              <a:latin typeface="Lustria"/>
              <a:ea typeface="Lustria"/>
              <a:cs typeface="Lustria"/>
              <a:sym typeface="Lustria"/>
            </a:endParaRPr>
          </a:p>
          <a:p>
            <a:pPr marL="228600" lvl="0" indent="-2286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Proprietary blend IV</a:t>
            </a:r>
            <a:r>
              <a:rPr lang="en-US" sz="1400" dirty="0">
                <a:solidFill>
                  <a:srgbClr val="000000"/>
                </a:solidFill>
                <a:latin typeface="Lustria"/>
                <a:ea typeface="Lustria"/>
                <a:cs typeface="Lustria"/>
                <a:sym typeface="Lustria"/>
              </a:rPr>
              <a:t>: </a:t>
            </a:r>
            <a:endParaRPr sz="1400" dirty="0">
              <a:solidFill>
                <a:srgbClr val="000000"/>
              </a:solidFill>
              <a:latin typeface="Lustria"/>
              <a:ea typeface="Lustria"/>
              <a:cs typeface="Lustria"/>
              <a:sym typeface="Lustria"/>
            </a:endParaRPr>
          </a:p>
          <a:p>
            <a:pPr marL="228600" lvl="0" indent="-2286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Proprietary blend V</a:t>
            </a:r>
            <a:r>
              <a:rPr lang="en-US" sz="1400" dirty="0">
                <a:solidFill>
                  <a:srgbClr val="000000"/>
                </a:solidFill>
                <a:latin typeface="Lustria"/>
                <a:ea typeface="Lustria"/>
                <a:cs typeface="Lustria"/>
                <a:sym typeface="Lustria"/>
              </a:rPr>
              <a:t>:</a:t>
            </a:r>
            <a:endParaRPr sz="1400" dirty="0">
              <a:solidFill>
                <a:srgbClr val="000000"/>
              </a:solidFill>
              <a:latin typeface="Lustria"/>
              <a:ea typeface="Lustria"/>
              <a:cs typeface="Lustria"/>
              <a:sym typeface="Lustria"/>
            </a:endParaRPr>
          </a:p>
          <a:p>
            <a:pPr marL="228600" lvl="0" indent="-228600" algn="l" rtl="0">
              <a:lnSpc>
                <a:spcPct val="90000"/>
              </a:lnSpc>
              <a:spcBef>
                <a:spcPts val="0"/>
              </a:spcBef>
              <a:spcAft>
                <a:spcPts val="0"/>
              </a:spcAft>
              <a:buClr>
                <a:srgbClr val="000000"/>
              </a:buClr>
              <a:buSzPts val="1400"/>
              <a:buChar char="•"/>
            </a:pPr>
            <a:r>
              <a:rPr lang="en-US" sz="1400" b="1" dirty="0">
                <a:solidFill>
                  <a:srgbClr val="000000"/>
                </a:solidFill>
                <a:latin typeface="Lustria"/>
                <a:ea typeface="Lustria"/>
                <a:cs typeface="Lustria"/>
                <a:sym typeface="Lustria"/>
              </a:rPr>
              <a:t>Proprietary blend VI</a:t>
            </a:r>
            <a:r>
              <a:rPr lang="en-US" sz="1400" dirty="0">
                <a:solidFill>
                  <a:srgbClr val="000000"/>
                </a:solidFill>
                <a:latin typeface="Lustria"/>
                <a:ea typeface="Lustria"/>
                <a:cs typeface="Lustria"/>
                <a:sym typeface="Lustria"/>
              </a:rPr>
              <a:t>:</a:t>
            </a:r>
            <a:endParaRPr sz="1600" dirty="0">
              <a:solidFill>
                <a:srgbClr val="000000"/>
              </a:solidFill>
              <a:latin typeface="Lustria"/>
              <a:ea typeface="Lustria"/>
              <a:cs typeface="Lustria"/>
              <a:sym typeface="Lustria"/>
            </a:endParaRPr>
          </a:p>
          <a:p>
            <a:pPr marL="0" lvl="0" indent="0" algn="l" rtl="0">
              <a:lnSpc>
                <a:spcPct val="90000"/>
              </a:lnSpc>
              <a:spcBef>
                <a:spcPts val="0"/>
              </a:spcBef>
              <a:spcAft>
                <a:spcPts val="0"/>
              </a:spcAft>
              <a:buClr>
                <a:schemeClr val="dk1"/>
              </a:buClr>
              <a:buSzPts val="1600"/>
              <a:buNone/>
            </a:pPr>
            <a:endParaRPr sz="1600" dirty="0">
              <a:solidFill>
                <a:srgbClr val="000000"/>
              </a:solidFill>
              <a:latin typeface="Arial"/>
              <a:ea typeface="Arial"/>
              <a:cs typeface="Arial"/>
              <a:sym typeface="Arial"/>
            </a:endParaRPr>
          </a:p>
          <a:p>
            <a:pPr marL="0" lvl="0" indent="0" algn="l" rtl="0">
              <a:lnSpc>
                <a:spcPct val="90000"/>
              </a:lnSpc>
              <a:spcBef>
                <a:spcPts val="1000"/>
              </a:spcBef>
              <a:spcAft>
                <a:spcPts val="0"/>
              </a:spcAft>
              <a:buClr>
                <a:schemeClr val="dk1"/>
              </a:buClr>
              <a:buSzPts val="1800"/>
              <a:buNone/>
            </a:pPr>
            <a:endParaRPr sz="1600" dirty="0">
              <a:solidFill>
                <a:srgbClr val="000000"/>
              </a:solidFill>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6" y="786994"/>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PROPRIETARY BLENDS LEGEND </a:t>
            </a:r>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Results </a:t>
            </a:r>
            <a:endParaRPr>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endParaRPr sz="1600" b="0" i="0" u="none" strike="noStrike" dirty="0">
              <a:latin typeface="Sorts Mill Goudy"/>
              <a:ea typeface="Sorts Mill Goudy"/>
              <a:cs typeface="Sorts Mill Goudy"/>
              <a:sym typeface="Sorts Mill Goudy"/>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High Blood Pressure (Hypertension)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br>
              <a:rPr lang="en-US" sz="3100" b="1" i="0" dirty="0">
                <a:solidFill>
                  <a:srgbClr val="212121"/>
                </a:solidFill>
                <a:effectLst/>
                <a:latin typeface="Merriweather" pitchFamily="2" charset="77"/>
              </a:rPr>
            </a:br>
            <a:br>
              <a:rPr lang="en-US" sz="3100" b="1" i="0" dirty="0">
                <a:solidFill>
                  <a:srgbClr val="212121"/>
                </a:solidFill>
                <a:effectLst/>
                <a:latin typeface="Merriweather" pitchFamily="2" charset="77"/>
              </a:rPr>
            </a:br>
            <a:r>
              <a:rPr lang="en-US" sz="3100" b="1" i="0" dirty="0">
                <a:solidFill>
                  <a:srgbClr val="212121"/>
                </a:solidFill>
                <a:effectLst/>
                <a:latin typeface="Times New Roman" panose="02020603050405020304" pitchFamily="18" charset="0"/>
                <a:cs typeface="Times New Roman" panose="02020603050405020304" pitchFamily="18" charset="0"/>
              </a:rPr>
              <a:t>The effect of Curcumin/Turmeric on blood pressure modulation: A systematic review and meta-analysis</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300" b="1" i="0" dirty="0">
                <a:solidFill>
                  <a:srgbClr val="0070C0"/>
                </a:solidFill>
                <a:effectLst/>
                <a:latin typeface="Times New Roman" panose="02020603050405020304" pitchFamily="18" charset="0"/>
                <a:cs typeface="Times New Roman" panose="02020603050405020304" pitchFamily="18" charset="0"/>
              </a:rPr>
              <a:t>Amir </a:t>
            </a:r>
            <a:r>
              <a:rPr lang="en-US" sz="1300" b="1" i="0" dirty="0" err="1">
                <a:solidFill>
                  <a:srgbClr val="0070C0"/>
                </a:solidFill>
                <a:effectLst/>
                <a:latin typeface="Times New Roman" panose="02020603050405020304" pitchFamily="18" charset="0"/>
                <a:cs typeface="Times New Roman" panose="02020603050405020304" pitchFamily="18" charset="0"/>
              </a:rPr>
              <a:t>Hadi</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Makan</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Pourmasoumi</a:t>
            </a:r>
            <a:r>
              <a:rPr lang="en-US" sz="1300" b="1" i="0" dirty="0">
                <a:solidFill>
                  <a:srgbClr val="0070C0"/>
                </a:solidFill>
                <a:effectLst/>
                <a:latin typeface="Times New Roman" panose="02020603050405020304" pitchFamily="18" charset="0"/>
                <a:cs typeface="Times New Roman" panose="02020603050405020304" pitchFamily="18" charset="0"/>
              </a:rPr>
              <a:t>, Ehsan </a:t>
            </a:r>
            <a:r>
              <a:rPr lang="en-US" sz="1300" b="1" i="0" dirty="0" err="1">
                <a:solidFill>
                  <a:srgbClr val="0070C0"/>
                </a:solidFill>
                <a:effectLst/>
                <a:latin typeface="Times New Roman" panose="02020603050405020304" pitchFamily="18" charset="0"/>
                <a:cs typeface="Times New Roman" panose="02020603050405020304" pitchFamily="18" charset="0"/>
              </a:rPr>
              <a:t>Ghaedi</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Amirohossein</a:t>
            </a:r>
            <a:r>
              <a:rPr lang="en-US" sz="1300" b="1" i="0" dirty="0">
                <a:solidFill>
                  <a:srgbClr val="0070C0"/>
                </a:solidFill>
                <a:effectLst/>
                <a:latin typeface="Times New Roman" panose="02020603050405020304" pitchFamily="18" charset="0"/>
                <a:cs typeface="Times New Roman" panose="02020603050405020304" pitchFamily="18" charset="0"/>
              </a:rPr>
              <a:t> </a:t>
            </a:r>
            <a:r>
              <a:rPr lang="en-US" sz="1300" b="1" i="0" dirty="0" err="1">
                <a:solidFill>
                  <a:srgbClr val="0070C0"/>
                </a:solidFill>
                <a:effectLst/>
                <a:latin typeface="Times New Roman" panose="02020603050405020304" pitchFamily="18" charset="0"/>
                <a:cs typeface="Times New Roman" panose="02020603050405020304" pitchFamily="18" charset="0"/>
              </a:rPr>
              <a:t>Sahebkar</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849071"/>
            <a:ext cx="10515600" cy="4351338"/>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 systematic search was undertaken in Medline, Embase, Scopus, ISI Web of Science, Google Scholar and Cochrane library up to May 2019 to identify randomized clinical trials assessing the effect of curcumin/turmeric on systolic BP (SBP) and diastolic BP (DBP). A random-effects model was used to analyze the impact of combined trials. Cochrane Risk of Bias Tool was applied to assess potential risks of bias.</a:t>
            </a: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 total of 11 studies comprising 734 participants were eligible and included in the meta-analysis to estimate pooled effect size. Results of the meta-analysis did not indicate any significant effect of curcumin/turmeric on SBP (-0.69 mmHg; 95% CI: -2.01, 0.64;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18%) and DBP (0.28 mmHg; 95% CI: -1.12, 1.68;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53%). However, subgroup analysis revealed a significant reduction only in SBP levels (-1.24 mmHg; 95% CI: -2.26, -0.22;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0%) but not DBP (0.29 mmHg; 95% CI: -0.65, 1.22; I</a:t>
            </a:r>
            <a:r>
              <a:rPr lang="en-US" sz="2000" b="0" i="0" baseline="30000" dirty="0">
                <a:solidFill>
                  <a:srgbClr val="212121"/>
                </a:solidFill>
                <a:effectLst/>
                <a:latin typeface="Times New Roman" panose="02020603050405020304" pitchFamily="18" charset="0"/>
                <a:cs typeface="Times New Roman" panose="02020603050405020304" pitchFamily="18" charset="0"/>
              </a:rPr>
              <a:t>2</a:t>
            </a:r>
            <a:r>
              <a:rPr lang="en-US" sz="2000" b="0" i="0" dirty="0">
                <a:solidFill>
                  <a:srgbClr val="212121"/>
                </a:solidFill>
                <a:effectLst/>
                <a:latin typeface="Times New Roman" panose="02020603050405020304" pitchFamily="18" charset="0"/>
                <a:cs typeface="Times New Roman" panose="02020603050405020304" pitchFamily="18" charset="0"/>
              </a:rPr>
              <a:t> = 1%) in studies with ≥12-week supplementation. No favorable effect of curcumin administration on SBP or DBP levels was found after stratification according to either participant's condition or type of intervention (turmeric, crude curcumin and high-absorption curcumin).</a:t>
            </a:r>
            <a:endParaRPr lang="en-US" sz="20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The present meta-analysis suggests that consuming curcumin/turmeric may improve SBP when administered in long durations. However, more studies are needed to confirm these results.</a:t>
            </a:r>
          </a:p>
          <a:p>
            <a:pPr marL="0" indent="0">
              <a:spcBef>
                <a:spcPts val="0"/>
              </a:spcBef>
              <a:buClr>
                <a:srgbClr val="212121"/>
              </a:buClr>
              <a:buSzPct val="100000"/>
              <a:buNone/>
            </a:pPr>
            <a:endParaRPr lang="en-US" sz="2000" b="0" i="0"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r>
              <a:rPr lang="en-US" sz="1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rPr>
              <a:t>https://pubmed.ncbi.nlm.nih.gov/31647981/</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dirty="0">
                <a:solidFill>
                  <a:srgbClr val="000000"/>
                </a:solidFill>
                <a:latin typeface="Times New Roman"/>
                <a:ea typeface="Times New Roman"/>
                <a:cs typeface="Times New Roman"/>
                <a:sym typeface="Times New Roman"/>
              </a:rPr>
              <a:t>Effects of vitamin C supplementation on Blood pressure: a meta-analysis of randomized controlled trials </a:t>
            </a:r>
            <a:br>
              <a:rPr lang="en-US" sz="36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S</a:t>
            </a:r>
            <a:r>
              <a:rPr lang="en-US" sz="1300" dirty="0">
                <a:solidFill>
                  <a:srgbClr val="2E75B5"/>
                </a:solidFill>
                <a:latin typeface="Times New Roman"/>
                <a:ea typeface="Times New Roman"/>
                <a:cs typeface="Times New Roman"/>
                <a:sym typeface="Times New Roman"/>
              </a:rPr>
              <a:t>tephen P </a:t>
            </a:r>
            <a:r>
              <a:rPr lang="en-US" sz="1300" dirty="0" err="1">
                <a:solidFill>
                  <a:srgbClr val="2E75B5"/>
                </a:solidFill>
                <a:latin typeface="Times New Roman"/>
                <a:ea typeface="Times New Roman"/>
                <a:cs typeface="Times New Roman"/>
                <a:sym typeface="Times New Roman"/>
              </a:rPr>
              <a:t>Juraschek</a:t>
            </a:r>
            <a:r>
              <a:rPr lang="en-US" sz="1300" dirty="0">
                <a:solidFill>
                  <a:srgbClr val="2E75B5"/>
                </a:solidFill>
                <a:latin typeface="Times New Roman"/>
                <a:ea typeface="Times New Roman"/>
                <a:cs typeface="Times New Roman"/>
                <a:sym typeface="Times New Roman"/>
              </a:rPr>
              <a:t>, Eliseo </a:t>
            </a:r>
            <a:r>
              <a:rPr lang="en-US" sz="1300" dirty="0" err="1">
                <a:solidFill>
                  <a:srgbClr val="2E75B5"/>
                </a:solidFill>
                <a:latin typeface="Times New Roman"/>
                <a:ea typeface="Times New Roman"/>
                <a:cs typeface="Times New Roman"/>
                <a:sym typeface="Times New Roman"/>
              </a:rPr>
              <a:t>Gullar</a:t>
            </a:r>
            <a:r>
              <a:rPr lang="en-US" sz="1300" dirty="0">
                <a:solidFill>
                  <a:srgbClr val="2E75B5"/>
                </a:solidFill>
                <a:latin typeface="Times New Roman"/>
                <a:ea typeface="Times New Roman"/>
                <a:cs typeface="Times New Roman"/>
                <a:sym typeface="Times New Roman"/>
              </a:rPr>
              <a:t>, Lawrence J Appel, and Edgar R Miller, III</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2024917"/>
            <a:ext cx="10515600" cy="4351338"/>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rgbClr val="212121"/>
              </a:buClr>
              <a:buSzPct val="100000"/>
              <a:buChar char="•"/>
            </a:pPr>
            <a:r>
              <a:rPr lang="en-US" b="0" i="0" u="none" strike="noStrike" dirty="0">
                <a:solidFill>
                  <a:srgbClr val="212121"/>
                </a:solidFill>
                <a:effectLst/>
                <a:latin typeface="Times New Roman" panose="02020603050405020304" pitchFamily="18" charset="0"/>
                <a:cs typeface="Times New Roman" panose="02020603050405020304" pitchFamily="18" charset="0"/>
              </a:rPr>
              <a:t> </a:t>
            </a:r>
            <a:r>
              <a:rPr lang="en-US" b="0" i="0" dirty="0">
                <a:solidFill>
                  <a:srgbClr val="212121"/>
                </a:solidFill>
                <a:effectLst/>
                <a:latin typeface="Cambria" panose="02040503050406030204" pitchFamily="18" charset="0"/>
              </a:rPr>
              <a:t> The objective was to conduct a systematic review and meta-analysis of clinical trials that examined the effects of vitamin C supplementation on BP.</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dirty="0">
                <a:solidFill>
                  <a:srgbClr val="212121"/>
                </a:solidFill>
                <a:effectLst/>
                <a:latin typeface="Cambria" panose="02040503050406030204" pitchFamily="18" charset="0"/>
              </a:rPr>
              <a:t>We searched Medline, EMBASE, and Central databases from 1966 to 2011. Prespecified inclusion criteria were as follows: </a:t>
            </a:r>
            <a:r>
              <a:rPr lang="en-US" b="0" i="1" dirty="0">
                <a:solidFill>
                  <a:srgbClr val="212121"/>
                </a:solidFill>
                <a:effectLst/>
                <a:latin typeface="Cambria" panose="02040503050406030204" pitchFamily="18" charset="0"/>
              </a:rPr>
              <a:t>1</a:t>
            </a:r>
            <a:r>
              <a:rPr lang="en-US" b="0" i="0" dirty="0">
                <a:solidFill>
                  <a:srgbClr val="212121"/>
                </a:solidFill>
                <a:effectLst/>
                <a:latin typeface="Cambria" panose="02040503050406030204" pitchFamily="18" charset="0"/>
              </a:rPr>
              <a:t>) use of a randomized controlled trial design; </a:t>
            </a:r>
            <a:r>
              <a:rPr lang="en-US" b="0" i="1" dirty="0">
                <a:solidFill>
                  <a:srgbClr val="212121"/>
                </a:solidFill>
                <a:effectLst/>
                <a:latin typeface="Cambria" panose="02040503050406030204" pitchFamily="18" charset="0"/>
              </a:rPr>
              <a:t>2</a:t>
            </a:r>
            <a:r>
              <a:rPr lang="en-US" b="0" i="0" dirty="0">
                <a:solidFill>
                  <a:srgbClr val="212121"/>
                </a:solidFill>
                <a:effectLst/>
                <a:latin typeface="Cambria" panose="02040503050406030204" pitchFamily="18" charset="0"/>
              </a:rPr>
              <a:t>) trial reported effects on systolic BP (SBP) or diastolic BP (DBP) or both; </a:t>
            </a:r>
            <a:r>
              <a:rPr lang="en-US" b="0" i="1" dirty="0">
                <a:solidFill>
                  <a:srgbClr val="212121"/>
                </a:solidFill>
                <a:effectLst/>
                <a:latin typeface="Cambria" panose="02040503050406030204" pitchFamily="18" charset="0"/>
              </a:rPr>
              <a:t>3</a:t>
            </a:r>
            <a:r>
              <a:rPr lang="en-US" b="0" i="0" dirty="0">
                <a:solidFill>
                  <a:srgbClr val="212121"/>
                </a:solidFill>
                <a:effectLst/>
                <a:latin typeface="Cambria" panose="02040503050406030204" pitchFamily="18" charset="0"/>
              </a:rPr>
              <a:t>) trial used oral vitamin C and concurrent control groups; and </a:t>
            </a:r>
            <a:r>
              <a:rPr lang="en-US" b="0" i="1" dirty="0">
                <a:solidFill>
                  <a:srgbClr val="212121"/>
                </a:solidFill>
                <a:effectLst/>
                <a:latin typeface="Cambria" panose="02040503050406030204" pitchFamily="18" charset="0"/>
              </a:rPr>
              <a:t>4</a:t>
            </a:r>
            <a:r>
              <a:rPr lang="en-US" b="0" i="0" dirty="0">
                <a:solidFill>
                  <a:srgbClr val="212121"/>
                </a:solidFill>
                <a:effectLst/>
                <a:latin typeface="Cambria" panose="02040503050406030204" pitchFamily="18" charset="0"/>
              </a:rPr>
              <a:t>) trial had a minimum duration of 2 wk. BP effects were pooled by random-effects models, with trials weighted by inverse variance.</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228600" lvl="0" indent="-228600" algn="l" rtl="0">
              <a:lnSpc>
                <a:spcPct val="90000"/>
              </a:lnSpc>
              <a:spcBef>
                <a:spcPts val="0"/>
              </a:spcBef>
              <a:spcAft>
                <a:spcPts val="0"/>
              </a:spcAft>
              <a:buClr>
                <a:srgbClr val="212121"/>
              </a:buClr>
              <a:buSzPct val="100000"/>
              <a:buChar char="•"/>
            </a:pPr>
            <a:r>
              <a:rPr lang="en-US" b="0" i="0" dirty="0">
                <a:solidFill>
                  <a:srgbClr val="212121"/>
                </a:solidFill>
                <a:effectLst/>
                <a:latin typeface="Cambria" panose="02040503050406030204" pitchFamily="18" charset="0"/>
              </a:rPr>
              <a:t>In short-term trials, vitamin C supplementation reduced SBP and DBP. Long-term trials on the effects of vitamin C supplementation on BP and clinical events are needed.</a:t>
            </a:r>
          </a:p>
          <a:p>
            <a:pPr marL="0" lvl="0" indent="0" algn="l" rtl="0">
              <a:lnSpc>
                <a:spcPct val="90000"/>
              </a:lnSpc>
              <a:spcBef>
                <a:spcPts val="0"/>
              </a:spcBef>
              <a:spcAft>
                <a:spcPts val="0"/>
              </a:spcAft>
              <a:buClr>
                <a:srgbClr val="212121"/>
              </a:buClr>
              <a:buSzPct val="100000"/>
              <a:buNone/>
            </a:pPr>
            <a:endParaRPr lang="en-US" b="0" i="0" u="none" strike="noStrike" dirty="0">
              <a:solidFill>
                <a:srgbClr val="212121"/>
              </a:solidFill>
              <a:effectLst/>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rgbClr val="212121"/>
              </a:buClr>
              <a:buSzPct val="100000"/>
              <a:buNone/>
            </a:pPr>
            <a:r>
              <a:rPr lang="en-US" sz="1300" b="0" i="0" u="none" strike="noStrike" dirty="0">
                <a:solidFill>
                  <a:srgbClr val="212121"/>
                </a:solidFill>
                <a:effectLst/>
                <a:latin typeface="Times New Roman" panose="02020603050405020304" pitchFamily="18" charset="0"/>
                <a:cs typeface="Times New Roman" panose="02020603050405020304" pitchFamily="18" charset="0"/>
                <a:hlinkClick r:id="rId3"/>
              </a:rPr>
              <a:t>https://www.ncbi.nlm.nih.gov/pmc/articles/PMC3325833/</a:t>
            </a:r>
            <a:r>
              <a:rPr lang="en-US" sz="1300" b="0" i="0" u="none" strike="noStrike" dirty="0">
                <a:solidFill>
                  <a:srgbClr val="212121"/>
                </a:solidFill>
                <a:effectLst/>
                <a:latin typeface="Times New Roman" panose="02020603050405020304" pitchFamily="18" charset="0"/>
                <a:cs typeface="Times New Roman" panose="02020603050405020304" pitchFamily="18" charset="0"/>
              </a:rPr>
              <a:t> </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The Role of Magnesium in Hypertension and Cardiovascular Disease </a:t>
            </a:r>
            <a:br>
              <a:rPr lang="en-US" sz="40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Mark Houston, MD</a:t>
            </a:r>
            <a:r>
              <a:rPr lang="en-US" sz="1300" dirty="0">
                <a:solidFill>
                  <a:srgbClr val="2E75B5"/>
                </a:solidFill>
                <a:latin typeface="Times New Roman"/>
                <a:ea typeface="Times New Roman"/>
                <a:cs typeface="Times New Roman"/>
                <a:sym typeface="Times New Roman"/>
              </a:rPr>
              <a:t>, MS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fontScale="92500" lnSpcReduction="20000"/>
          </a:bodyPr>
          <a:lstStyle/>
          <a:p>
            <a:pPr marL="228600" indent="-228600">
              <a:spcBef>
                <a:spcPts val="0"/>
              </a:spcBef>
              <a:buClr>
                <a:srgbClr val="212121"/>
              </a:buClr>
              <a:buSzPts val="2400"/>
            </a:pPr>
            <a:r>
              <a:rPr lang="en-US" b="0" i="0" dirty="0">
                <a:solidFill>
                  <a:srgbClr val="212121"/>
                </a:solidFill>
                <a:effectLst/>
                <a:latin typeface="Times New Roman" panose="02020603050405020304" pitchFamily="18" charset="0"/>
                <a:cs typeface="Times New Roman" panose="02020603050405020304" pitchFamily="18" charset="0"/>
              </a:rPr>
              <a:t>The combination of increased intake of magnesium and potassium coupled with reduced sodium intake is more effective in reducing BP than single mineral intake. It is often as effective as one antihypertensive drug in treating hypertension. Reducing intracellular sodium and calcium while increasing intracellular magnesium and potassium improves BP response. Magnesium also increases the effectiveness of all antihypertensive drug classes.</a:t>
            </a:r>
            <a:endParaRPr lang="en-US" dirty="0">
              <a:solidFill>
                <a:srgbClr val="212121"/>
              </a:solidFill>
              <a:latin typeface="Times New Roman" panose="02020603050405020304" pitchFamily="18" charset="0"/>
              <a:ea typeface="Times New Roman"/>
              <a:cs typeface="Times New Roman" panose="02020603050405020304" pitchFamily="18" charset="0"/>
              <a:sym typeface="Times New Roman"/>
            </a:endParaRP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b="0" i="0" dirty="0">
                <a:solidFill>
                  <a:srgbClr val="212121"/>
                </a:solidFill>
                <a:effectLst/>
                <a:latin typeface="Times New Roman" panose="02020603050405020304" pitchFamily="18" charset="0"/>
                <a:cs typeface="Times New Roman" panose="02020603050405020304" pitchFamily="18" charset="0"/>
              </a:rPr>
              <a:t>Magnesium lowers intracellular sodium and calcium, which enhances BP reduction. Magnesium is a natural calcium channel blocker, blocks sodium attachment to vascular smooth muscle cells, increases vasodilating PGE, binds potassium in a cooperative manner, increases nitric oxide, improves endothelial dysfunction, causes vasodilation, and reduces BP.</a:t>
            </a:r>
          </a:p>
          <a:p>
            <a:pPr marL="0" indent="0">
              <a:spcBef>
                <a:spcPts val="0"/>
              </a:spcBef>
              <a:buClr>
                <a:srgbClr val="212121"/>
              </a:buClr>
              <a:buSzPts val="2400"/>
              <a:buNone/>
            </a:pPr>
            <a:endParaRPr lang="en-US" sz="1200" dirty="0">
              <a:latin typeface="Times New Roman"/>
              <a:ea typeface="Times New Roman"/>
              <a:cs typeface="Times New Roman"/>
              <a:sym typeface="Times New Roman"/>
              <a:hlinkClick r:id="rId3"/>
            </a:endParaRPr>
          </a:p>
          <a:p>
            <a:pPr marL="0" indent="0">
              <a:spcBef>
                <a:spcPts val="0"/>
              </a:spcBef>
              <a:buClr>
                <a:srgbClr val="212121"/>
              </a:buClr>
              <a:buSzPts val="2400"/>
              <a:buNone/>
            </a:pPr>
            <a:endParaRPr lang="en-US" sz="1200" dirty="0">
              <a:latin typeface="Times New Roman"/>
              <a:ea typeface="Times New Roman"/>
              <a:cs typeface="Times New Roman"/>
              <a:sym typeface="Times New Roman"/>
              <a:hlinkClick r:id="rId3"/>
            </a:endParaRPr>
          </a:p>
          <a:p>
            <a:pPr marL="0" indent="0">
              <a:spcBef>
                <a:spcPts val="0"/>
              </a:spcBef>
              <a:buClr>
                <a:srgbClr val="212121"/>
              </a:buClr>
              <a:buSzPts val="2400"/>
              <a:buNone/>
            </a:pPr>
            <a:r>
              <a:rPr lang="en-US" sz="1200" dirty="0">
                <a:latin typeface="Times New Roman"/>
                <a:ea typeface="Times New Roman"/>
                <a:cs typeface="Times New Roman"/>
                <a:sym typeface="Times New Roman"/>
                <a:hlinkClick r:id="rId3"/>
              </a:rPr>
              <a:t>https://www.ncbi.nlm.nih.gov/pmc/articles/PMC8108907/</a:t>
            </a:r>
            <a:r>
              <a:rPr lang="en-US"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4"/>
              </a:rPr>
              <a:t>https://www.cdc.gov/bloodpressure/about.htm</a:t>
            </a:r>
            <a:endParaRPr lang="en-US" sz="2800" u="sng" dirty="0">
              <a:solidFill>
                <a:schemeClr val="hlink"/>
              </a:solidFill>
              <a:latin typeface="Times New Roman"/>
              <a:ea typeface="Times New Roman"/>
              <a:cs typeface="Times New Roman"/>
              <a:sym typeface="Times New Roman"/>
            </a:endParaRPr>
          </a:p>
          <a:p>
            <a:pPr marL="228600" indent="-228600">
              <a:spcBef>
                <a:spcPts val="0"/>
              </a:spcBef>
              <a:buSzPts val="2800"/>
            </a:pPr>
            <a:r>
              <a:rPr lang="en-US" sz="28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5"/>
              </a:rPr>
              <a:t>https://pubmed.ncbi.nlm.nih.gov/31647981/</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6"/>
              </a:rPr>
              <a:t>https://www.ncbi.nlm.nih.gov/pmc/articles/PMC3325833/</a:t>
            </a:r>
            <a:endParaRPr lang="en-US"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rPr>
              <a:t>https://</a:t>
            </a:r>
            <a:r>
              <a:rPr lang="en-US" u="sng" dirty="0" err="1">
                <a:solidFill>
                  <a:schemeClr val="hlink"/>
                </a:solidFill>
                <a:latin typeface="Times New Roman"/>
                <a:ea typeface="Times New Roman"/>
                <a:cs typeface="Times New Roman"/>
                <a:sym typeface="Times New Roman"/>
              </a:rPr>
              <a:t>www.ncbi.nlm.nih.gov</a:t>
            </a:r>
            <a:r>
              <a:rPr lang="en-US" u="sng" dirty="0">
                <a:solidFill>
                  <a:schemeClr val="hlink"/>
                </a:solidFill>
                <a:latin typeface="Times New Roman"/>
                <a:ea typeface="Times New Roman"/>
                <a:cs typeface="Times New Roman"/>
                <a:sym typeface="Times New Roman"/>
              </a:rPr>
              <a:t>/</a:t>
            </a:r>
            <a:r>
              <a:rPr lang="en-US" u="sng" dirty="0" err="1">
                <a:solidFill>
                  <a:schemeClr val="hlink"/>
                </a:solidFill>
                <a:latin typeface="Times New Roman"/>
                <a:ea typeface="Times New Roman"/>
                <a:cs typeface="Times New Roman"/>
                <a:sym typeface="Times New Roman"/>
              </a:rPr>
              <a:t>pmc</a:t>
            </a:r>
            <a:r>
              <a:rPr lang="en-US" u="sng" dirty="0">
                <a:solidFill>
                  <a:schemeClr val="hlink"/>
                </a:solidFill>
                <a:latin typeface="Times New Roman"/>
                <a:ea typeface="Times New Roman"/>
                <a:cs typeface="Times New Roman"/>
                <a:sym typeface="Times New Roman"/>
              </a:rPr>
              <a:t>/articles/PMC8108907/</a:t>
            </a:r>
          </a:p>
          <a:p>
            <a:pPr marL="228600" lvl="0" indent="-228600" algn="l" rtl="0">
              <a:lnSpc>
                <a:spcPct val="90000"/>
              </a:lnSpc>
              <a:spcBef>
                <a:spcPts val="0"/>
              </a:spcBef>
              <a:spcAft>
                <a:spcPts val="0"/>
              </a:spcAft>
              <a:buClr>
                <a:schemeClr val="dk1"/>
              </a:buClr>
              <a:buSzPts val="2800"/>
              <a:buChar char="•"/>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a:latin typeface="Times New Roman"/>
                <a:ea typeface="Times New Roman"/>
                <a:cs typeface="Times New Roman"/>
                <a:sym typeface="Times New Roman"/>
              </a:rPr>
              <a:t>Dr. Norbert Ketskés M.D. is one the most acknowledged gastroenterologist in Hungary, specializing in natural and organic nutritional solutions, leading the well-known Primus Labor, a private clinic offering personalized nutritional advices to its patients.</a:t>
            </a:r>
            <a:endParaRPr sz="1700" b="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br>
              <a:rPr lang="en-US" sz="1700" b="0">
                <a:latin typeface="Times New Roman"/>
                <a:ea typeface="Times New Roman"/>
                <a:cs typeface="Times New Roman"/>
                <a:sym typeface="Times New Roman"/>
              </a:rPr>
            </a:br>
            <a:r>
              <a:rPr lang="en-US" sz="1700" b="0" i="0" u="none" strike="noStrike">
                <a:latin typeface="Times New Roman"/>
                <a:ea typeface="Times New Roman"/>
                <a:cs typeface="Times New Roman"/>
                <a:sym typeface="Times New Roman"/>
              </a:rPr>
              <a:t>Scientific Adviser of ISNS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Independent Scientific Adviser of Rain International in Europe since 2013</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Medical Partner of the Hungarian Olympic Committee since 2015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Member of the Medical board of Hungarian Karate Association since 2015</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Leader of the Primus Labor Private Medical Clinic since 2013 </a:t>
            </a:r>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Working as a Family Doctor 1999 – 2012</a:t>
            </a:r>
            <a:endParaRPr/>
          </a:p>
          <a:p>
            <a:pPr marL="228600" lvl="0" indent="-120650" algn="l" rtl="0">
              <a:lnSpc>
                <a:spcPct val="90000"/>
              </a:lnSpc>
              <a:spcBef>
                <a:spcPts val="1000"/>
              </a:spcBef>
              <a:spcAft>
                <a:spcPts val="0"/>
              </a:spcAft>
              <a:buClr>
                <a:schemeClr val="dk1"/>
              </a:buClr>
              <a:buSzPts val="1700"/>
              <a:buNone/>
            </a:pPr>
            <a:endParaRPr sz="170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7"/>
          <p:cNvSpPr/>
          <p:nvPr/>
        </p:nvSpPr>
        <p:spPr>
          <a:xfrm>
            <a:off x="7349071" y="3267456"/>
            <a:ext cx="5172111" cy="34058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en-US" dirty="0">
                <a:latin typeface="Arial"/>
                <a:ea typeface="Arial"/>
                <a:cs typeface="Arial"/>
                <a:sym typeface="Arial"/>
              </a:rPr>
              <a:t>What is Hypertension?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sz="2400" dirty="0">
                <a:solidFill>
                  <a:schemeClr val="dk1"/>
                </a:solidFill>
                <a:latin typeface="Times New Roman"/>
                <a:ea typeface="Times New Roman"/>
                <a:cs typeface="Times New Roman"/>
                <a:sym typeface="Times New Roman"/>
              </a:rPr>
              <a:t>High blood pressure is a common condition that affects the body’s arteries. It’s also called hypertension. If you have high blood pressur</a:t>
            </a:r>
            <a:r>
              <a:rPr lang="en-US" sz="2400" dirty="0">
                <a:latin typeface="Times New Roman"/>
                <a:ea typeface="Times New Roman"/>
                <a:cs typeface="Times New Roman"/>
                <a:sym typeface="Times New Roman"/>
              </a:rPr>
              <a:t>e, the force of blood</a:t>
            </a:r>
            <a:r>
              <a:rPr lang="en-US" sz="2400" dirty="0">
                <a:solidFill>
                  <a:schemeClr val="dk1"/>
                </a:solidFill>
                <a:latin typeface="Times New Roman"/>
                <a:ea typeface="Times New Roman"/>
                <a:cs typeface="Times New Roman"/>
                <a:sym typeface="Times New Roman"/>
              </a:rPr>
              <a:t> pushing against the artery walls is consistently too high. The heart must work harder to pump blood.  </a:t>
            </a:r>
            <a:br>
              <a:rPr lang="en-US" sz="2400" dirty="0">
                <a:solidFill>
                  <a:schemeClr val="dk1"/>
                </a:solidFill>
                <a:latin typeface="Times New Roman"/>
                <a:ea typeface="Times New Roman"/>
                <a:cs typeface="Times New Roman"/>
                <a:sym typeface="Times New Roman"/>
              </a:rPr>
            </a:br>
            <a:br>
              <a:rPr lang="en-US" sz="2400" dirty="0">
                <a:solidFill>
                  <a:schemeClr val="dk1"/>
                </a:solidFill>
                <a:latin typeface="Times New Roman"/>
                <a:ea typeface="Times New Roman"/>
                <a:cs typeface="Times New Roman"/>
                <a:sym typeface="Times New Roman"/>
              </a:rPr>
            </a:br>
            <a:r>
              <a:rPr lang="en-US" sz="2400" dirty="0">
                <a:latin typeface="Times New Roman"/>
                <a:ea typeface="Times New Roman"/>
                <a:cs typeface="Times New Roman"/>
                <a:sym typeface="Times New Roman"/>
              </a:rPr>
              <a:t>Blood pressure is measured in millimeters of mercury (mm Hg). In general, hypertension is a blood pressure reading of 130/80 mm Hg or higher. </a:t>
            </a:r>
            <a:r>
              <a:rPr lang="en-US" sz="2400" dirty="0">
                <a:solidFill>
                  <a:schemeClr val="dk1"/>
                </a:solidFill>
                <a:latin typeface="Times New Roman"/>
                <a:ea typeface="Times New Roman"/>
                <a:cs typeface="Times New Roman"/>
                <a:sym typeface="Times New Roman"/>
              </a:rPr>
              <a:t> </a:t>
            </a:r>
          </a:p>
          <a:p>
            <a:pPr marL="0" lvl="0" indent="0" algn="l" rtl="0">
              <a:lnSpc>
                <a:spcPct val="90000"/>
              </a:lnSpc>
              <a:spcBef>
                <a:spcPts val="0"/>
              </a:spcBef>
              <a:spcAft>
                <a:spcPts val="0"/>
              </a:spcAft>
              <a:buClr>
                <a:schemeClr val="dk1"/>
              </a:buClr>
              <a:buSzPts val="2000"/>
              <a:buNone/>
            </a:pPr>
            <a:endParaRPr lang="en-US" sz="1800" dirty="0">
              <a:latin typeface="Times New Roman"/>
              <a:ea typeface="Times New Roman"/>
              <a:cs typeface="Times New Roman"/>
              <a:sym typeface="Times New Roman"/>
            </a:endParaRP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High Blood Pressure and Vascular Disease — Vascular Cures">
            <a:extLst>
              <a:ext uri="{FF2B5EF4-FFF2-40B4-BE49-F238E27FC236}">
                <a16:creationId xmlns:a16="http://schemas.microsoft.com/office/drawing/2014/main" id="{AC479CC5-5D8B-E614-8E13-545A0471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180" y="1430110"/>
            <a:ext cx="4873892" cy="48738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The 4 General Types of Blood Pressures</a:t>
            </a:r>
            <a:endParaRPr dirty="0">
              <a:latin typeface="+mj-lt"/>
            </a:endParaRPr>
          </a:p>
        </p:txBody>
      </p:sp>
      <p:sp>
        <p:nvSpPr>
          <p:cNvPr id="236" name="Google Shape;236;p12"/>
          <p:cNvSpPr txBox="1">
            <a:spLocks noGrp="1"/>
          </p:cNvSpPr>
          <p:nvPr>
            <p:ph type="body" idx="1"/>
          </p:nvPr>
        </p:nvSpPr>
        <p:spPr>
          <a:xfrm>
            <a:off x="1187471" y="1087071"/>
            <a:ext cx="4578329"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solidFill>
                  <a:schemeClr val="dk1"/>
                </a:solidFill>
                <a:latin typeface="Times New Roman" panose="02020603050405020304" pitchFamily="18" charset="0"/>
                <a:cs typeface="Times New Roman" panose="02020603050405020304" pitchFamily="18" charset="0"/>
                <a:sym typeface="Calibri"/>
              </a:rPr>
              <a:t>The American College of Cardiology and the American Heart Association divides blood pressure into four general categories. Ideal blood pressure is categorized as normal. </a:t>
            </a:r>
          </a:p>
          <a:p>
            <a:pPr marL="0" indent="0">
              <a:spcBef>
                <a:spcPts val="0"/>
              </a:spcBef>
              <a:buSzPts val="1500"/>
              <a:buNone/>
            </a:pPr>
            <a:endParaRPr lang="en-US" sz="1800" dirty="0">
              <a:solidFill>
                <a:schemeClr val="dk1"/>
              </a:solidFill>
              <a:latin typeface="Times New Roman" panose="02020603050405020304" pitchFamily="18" charset="0"/>
              <a:cs typeface="Times New Roman" panose="02020603050405020304" pitchFamily="18" charset="0"/>
              <a:sym typeface="Calibri"/>
            </a:endParaRP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Normal Blood Pressure </a:t>
            </a:r>
            <a:r>
              <a:rPr lang="en-US" sz="1800" dirty="0">
                <a:latin typeface="Times New Roman" panose="02020603050405020304" pitchFamily="18" charset="0"/>
                <a:cs typeface="Times New Roman" panose="02020603050405020304" pitchFamily="18" charset="0"/>
              </a:rPr>
              <a:t>– Blood pressure is 120/80 mm Hg or lower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Elevated Blood Pressure- </a:t>
            </a:r>
            <a:r>
              <a:rPr lang="en-US" sz="1800" dirty="0">
                <a:latin typeface="Times New Roman" panose="02020603050405020304" pitchFamily="18" charset="0"/>
                <a:cs typeface="Times New Roman" panose="02020603050405020304" pitchFamily="18" charset="0"/>
              </a:rPr>
              <a:t>The top number ranges from 120 to 129 mm Hg, and the bottom number is below, not above 80 mm Hg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Stage 1 Hypertension- </a:t>
            </a:r>
            <a:r>
              <a:rPr lang="en-US" sz="1800" dirty="0">
                <a:latin typeface="Times New Roman" panose="02020603050405020304" pitchFamily="18" charset="0"/>
                <a:cs typeface="Times New Roman" panose="02020603050405020304" pitchFamily="18" charset="0"/>
              </a:rPr>
              <a:t>The top number ranges from 130 to 139 mm Hg, or the bottom number is between 80 to 89 mm Hg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Stage 2 Hypertension- </a:t>
            </a:r>
            <a:r>
              <a:rPr lang="en-US" sz="1800" dirty="0">
                <a:latin typeface="Times New Roman" panose="02020603050405020304" pitchFamily="18" charset="0"/>
                <a:cs typeface="Times New Roman" panose="02020603050405020304" pitchFamily="18" charset="0"/>
              </a:rPr>
              <a:t>The top number is 140 mm Hg or higher, or the bottom number is 90 mm Hg or higher </a:t>
            </a:r>
            <a:endParaRPr dirty="0"/>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050" name="Picture 2" descr="Reading the new blood pressure guidelines - Harvard Health">
            <a:extLst>
              <a:ext uri="{FF2B5EF4-FFF2-40B4-BE49-F238E27FC236}">
                <a16:creationId xmlns:a16="http://schemas.microsoft.com/office/drawing/2014/main" id="{08B46C36-4441-5B73-D251-84376371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1688001"/>
            <a:ext cx="6426199" cy="392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Hypertension?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80558"/>
            <a:ext cx="5181600" cy="435133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Most people with high blood pressure have no symptoms, even if blood pressure readings reach dangerously high levels. You can have high blood pressure for years without any symptoms. </a:t>
            </a:r>
          </a:p>
          <a:p>
            <a:pPr marL="0" lvl="0" indent="0" algn="l" rtl="0">
              <a:lnSpc>
                <a:spcPct val="90000"/>
              </a:lnSpc>
              <a:spcBef>
                <a:spcPts val="0"/>
              </a:spcBef>
              <a:spcAft>
                <a:spcPts val="0"/>
              </a:spcAft>
              <a:buClr>
                <a:schemeClr val="dk1"/>
              </a:buClr>
              <a:buSzPct val="100000"/>
              <a:buNone/>
            </a:pPr>
            <a:endParaRPr lang="en-US"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Individuals with high blood pressure may have: </a:t>
            </a:r>
          </a:p>
          <a:p>
            <a:pPr indent="-457200">
              <a:spcBef>
                <a:spcPts val="0"/>
              </a:spcBef>
              <a:buSzPct val="100000"/>
            </a:pPr>
            <a:r>
              <a:rPr lang="en-US" dirty="0">
                <a:latin typeface="Times New Roman" panose="02020603050405020304" pitchFamily="18" charset="0"/>
                <a:cs typeface="Times New Roman" panose="02020603050405020304" pitchFamily="18" charset="0"/>
              </a:rPr>
              <a:t>Headaches </a:t>
            </a:r>
          </a:p>
          <a:p>
            <a:pPr indent="-457200">
              <a:spcBef>
                <a:spcPts val="0"/>
              </a:spcBef>
              <a:buSzPct val="100000"/>
            </a:pPr>
            <a:r>
              <a:rPr lang="en-US" dirty="0">
                <a:latin typeface="Times New Roman" panose="02020603050405020304" pitchFamily="18" charset="0"/>
                <a:cs typeface="Times New Roman" panose="02020603050405020304" pitchFamily="18" charset="0"/>
              </a:rPr>
              <a:t>Shortness of Breath </a:t>
            </a:r>
          </a:p>
          <a:p>
            <a:pPr indent="-457200">
              <a:spcBef>
                <a:spcPts val="0"/>
              </a:spcBef>
              <a:buSzPct val="100000"/>
            </a:pPr>
            <a:r>
              <a:rPr lang="en-US" dirty="0">
                <a:latin typeface="Times New Roman" panose="02020603050405020304" pitchFamily="18" charset="0"/>
                <a:cs typeface="Times New Roman" panose="02020603050405020304" pitchFamily="18" charset="0"/>
              </a:rPr>
              <a:t>Nosebleeds</a:t>
            </a:r>
          </a:p>
          <a:p>
            <a:pPr marL="0" indent="0">
              <a:spcBef>
                <a:spcPts val="0"/>
              </a:spcBef>
              <a:buSzPct val="100000"/>
              <a:buNone/>
            </a:pPr>
            <a:endParaRPr lang="en-US" dirty="0">
              <a:latin typeface="Times New Roman" panose="02020603050405020304" pitchFamily="18" charset="0"/>
              <a:cs typeface="Times New Roman" panose="02020603050405020304" pitchFamily="18" charset="0"/>
            </a:endParaRPr>
          </a:p>
          <a:p>
            <a:pPr marL="0" indent="0">
              <a:spcBef>
                <a:spcPts val="0"/>
              </a:spcBef>
              <a:buSzPct val="100000"/>
              <a:buNone/>
            </a:pPr>
            <a:r>
              <a:rPr lang="en-US" dirty="0">
                <a:latin typeface="Times New Roman" panose="02020603050405020304" pitchFamily="18" charset="0"/>
                <a:cs typeface="Times New Roman" panose="02020603050405020304" pitchFamily="18" charset="0"/>
              </a:rPr>
              <a:t>These symptoms are not specific. They usually do not occur until high blood pressure has reached a severe or life-threatening stage. </a:t>
            </a:r>
            <a:endParaRPr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074" name="Picture 2" descr="Hypertension: Symptoms, Complications, When to Get Help">
            <a:extLst>
              <a:ext uri="{FF2B5EF4-FFF2-40B4-BE49-F238E27FC236}">
                <a16:creationId xmlns:a16="http://schemas.microsoft.com/office/drawing/2014/main" id="{8AB2CBD7-1B7C-4783-FB72-FA148C10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28"/>
            <a:ext cx="4571999" cy="6400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2670</Words>
  <Application>Microsoft Macintosh PowerPoint</Application>
  <PresentationFormat>Widescreen</PresentationFormat>
  <Paragraphs>172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Cambria</vt:lpstr>
      <vt:lpstr>Times New Roman</vt:lpstr>
      <vt:lpstr>Calibri</vt:lpstr>
      <vt:lpstr>Sorts Mill Goudy</vt:lpstr>
      <vt:lpstr>Lustria</vt:lpstr>
      <vt:lpstr>Merriweather</vt:lpstr>
      <vt:lpstr>Office Theme</vt:lpstr>
      <vt:lpstr>   We will get started shortly.</vt:lpstr>
      <vt:lpstr>ISNS  CASE STUDY</vt:lpstr>
      <vt:lpstr>Medical Disclaimer  </vt:lpstr>
      <vt:lpstr>PowerPoint Presentation</vt:lpstr>
      <vt:lpstr>DR. NORBERT KETSKÉS, MD </vt:lpstr>
      <vt:lpstr>CSISZTU ZSUZSA </vt:lpstr>
      <vt:lpstr>What is Hypertension?  </vt:lpstr>
      <vt:lpstr>The 4 General Types of Blood Pressures</vt:lpstr>
      <vt:lpstr>What are the symptoms of  Hypertension?  </vt:lpstr>
      <vt:lpstr>Causes of Hypertension </vt:lpstr>
      <vt:lpstr>Risk Factors for Hypertension </vt:lpstr>
      <vt:lpstr>Complications caused by Hypertension </vt:lpstr>
      <vt:lpstr>Complications caused by Hypertension  </vt:lpstr>
      <vt:lpstr>CASE STUDY</vt:lpstr>
      <vt:lpstr>Conventional Treatment       </vt:lpstr>
      <vt:lpstr>Method </vt:lpstr>
      <vt:lpstr>Additional Treatment </vt:lpstr>
      <vt:lpstr>Results </vt:lpstr>
      <vt:lpstr>Research Studies </vt:lpstr>
      <vt:lpstr>  The effect of Curcumin/Turmeric on blood pressure modulation: A systematic review and meta-analysis Amir Hadi, Makan Pourmasoumi, Ehsan Ghaedi, Amirohossein Sahebkar </vt:lpstr>
      <vt:lpstr> Effects of vitamin C supplementation on Blood pressure: a meta-analysis of randomized controlled trials  Stephen P Juraschek, Eliseo Gullar, Lawrence J Appel, and Edgar R Miller, III </vt:lpstr>
      <vt:lpstr> The Role of Magnesium in Hypertension and Cardiovascular Disease  Mark Houston, MD, MS  </vt:lpstr>
      <vt:lpstr>References </vt:lpstr>
      <vt:lpstr>Thank You for  Joining Us  This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 will get started shortly.</dc:title>
  <dc:creator>Tyger  Fenton</dc:creator>
  <cp:lastModifiedBy>Tyger Fenton</cp:lastModifiedBy>
  <cp:revision>4</cp:revision>
  <dcterms:created xsi:type="dcterms:W3CDTF">2023-01-23T20:49:56Z</dcterms:created>
  <dcterms:modified xsi:type="dcterms:W3CDTF">2023-04-11T16:40:14Z</dcterms:modified>
</cp:coreProperties>
</file>